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67" r:id="rId5"/>
    <p:sldId id="277" r:id="rId6"/>
    <p:sldId id="278" r:id="rId7"/>
    <p:sldId id="269" r:id="rId8"/>
    <p:sldId id="266" r:id="rId9"/>
    <p:sldId id="276" r:id="rId10"/>
    <p:sldId id="265" r:id="rId11"/>
    <p:sldId id="268" r:id="rId12"/>
    <p:sldId id="271" r:id="rId13"/>
    <p:sldId id="275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8000"/>
    <a:srgbClr val="00CC66"/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D2B0-0792-4340-A44A-E383006E1F8C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CE80-C3FB-4040-8273-4D0AECBEA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D2B0-0792-4340-A44A-E383006E1F8C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CE80-C3FB-4040-8273-4D0AECBEA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D2B0-0792-4340-A44A-E383006E1F8C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CE80-C3FB-4040-8273-4D0AECBEA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D2B0-0792-4340-A44A-E383006E1F8C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CE80-C3FB-4040-8273-4D0AECBEA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D2B0-0792-4340-A44A-E383006E1F8C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CE80-C3FB-4040-8273-4D0AECBEA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D2B0-0792-4340-A44A-E383006E1F8C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CE80-C3FB-4040-8273-4D0AECBEA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D2B0-0792-4340-A44A-E383006E1F8C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CE80-C3FB-4040-8273-4D0AECBEA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D2B0-0792-4340-A44A-E383006E1F8C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CE80-C3FB-4040-8273-4D0AECBEA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D2B0-0792-4340-A44A-E383006E1F8C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CE80-C3FB-4040-8273-4D0AECBEA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D2B0-0792-4340-A44A-E383006E1F8C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CE80-C3FB-4040-8273-4D0AECBEA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D2B0-0792-4340-A44A-E383006E1F8C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CE80-C3FB-4040-8273-4D0AECBEA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D2B0-0792-4340-A44A-E383006E1F8C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CE80-C3FB-4040-8273-4D0AECBEA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4974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6326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1000108"/>
            <a:ext cx="6336704" cy="463869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«Использование  фольклора в организации режимных моментов  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в 1 младшей группе».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3844" y="4138583"/>
            <a:ext cx="3690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Воспитатели: </a:t>
            </a:r>
            <a:endParaRPr lang="ru-RU" dirty="0" smtClean="0">
              <a:ln w="10541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Горшкова </a:t>
            </a:r>
            <a:r>
              <a:rPr lang="ru-RU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Васильевна</a:t>
            </a:r>
          </a:p>
          <a:p>
            <a:pPr algn="r"/>
            <a:r>
              <a:rPr lang="ru-RU" dirty="0" err="1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Кокорева</a:t>
            </a:r>
            <a:r>
              <a:rPr lang="ru-RU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Татьяна Алексеевна</a:t>
            </a:r>
          </a:p>
        </p:txBody>
      </p:sp>
      <p:pic>
        <p:nvPicPr>
          <p:cNvPr id="4098" name="Picture 2" descr="http://cs623627.vk.me/v623627682/13d80/3yWUnNTY8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19" y="4138873"/>
            <a:ext cx="4235725" cy="2279590"/>
          </a:xfrm>
          <a:prstGeom prst="round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116632"/>
            <a:ext cx="7380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dirty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детский сад </a:t>
            </a:r>
            <a:r>
              <a:rPr lang="ru-RU" sz="200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 №</a:t>
            </a:r>
            <a:r>
              <a:rPr lang="ru-RU" sz="2000" dirty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15 г. Сердобска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4974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6326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1414" y="492675"/>
            <a:ext cx="4914912" cy="46386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Час обеда подошел,</a:t>
            </a: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Сели деточки за стол.</a:t>
            </a: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Бери ложку, бери хлеб,</a:t>
            </a: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И скорее за обед.</a:t>
            </a: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С аппетитом мы едим,</a:t>
            </a: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Большими вырасти хотим.</a:t>
            </a:r>
          </a:p>
          <a:p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476672"/>
            <a:ext cx="158248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Comic Sans MS" pitchFamily="66" charset="0"/>
              </a:rPr>
              <a:t>Обед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2050" name="Picture 2" descr="C:\Users\Администратор\Desktop\11111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832822" cy="250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дминистратор\Desktop\фото потешки\IMG-20201202-WA00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7"/>
          <a:stretch/>
        </p:blipFill>
        <p:spPr bwMode="auto">
          <a:xfrm>
            <a:off x="294004" y="1628800"/>
            <a:ext cx="4464496" cy="4799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4974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476326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8468" y="2348880"/>
            <a:ext cx="4510224" cy="206771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Вот колготки, посмотри,</a:t>
            </a: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Они сшиты изнутри,</a:t>
            </a: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Ты, дружочек, не зевай,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И скорее их снимай.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3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92696"/>
            <a:ext cx="824456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Comic Sans MS" pitchFamily="66" charset="0"/>
              </a:rPr>
              <a:t>Подготовка к дневному сну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3074" name="Picture 2" descr="C:\Users\Администратор\Desktop\pic-023aki4b04-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76886"/>
            <a:ext cx="2304256" cy="208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Администратор\Desktop\фото потешки\IMG-20201202-WA00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97"/>
          <a:stretch/>
        </p:blipFill>
        <p:spPr bwMode="auto">
          <a:xfrm>
            <a:off x="4495213" y="1915872"/>
            <a:ext cx="4457511" cy="478458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CC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4974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6326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1628800"/>
            <a:ext cx="4914912" cy="463869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«Мы спокойно отдыхали,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Сном 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волшебным засыпали.</a:t>
            </a: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Хорошо нам отдыхать!</a:t>
            </a: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Но пора уже вставать!</a:t>
            </a: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Крепко кулачки сжимаем,</a:t>
            </a: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Их повыше поднимаем.</a:t>
            </a: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Мы потянемся-потянемся,</a:t>
            </a: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Маленькими не останемся</a:t>
            </a:r>
            <a:r>
              <a:rPr lang="ru-RU" sz="2400" dirty="0"/>
              <a:t>».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0581" y="188640"/>
            <a:ext cx="809548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Пробуждение после дневного сн</a:t>
            </a:r>
            <a:r>
              <a:rPr lang="ru-RU" sz="4400" b="1" dirty="0" smtClean="0">
                <a:solidFill>
                  <a:srgbClr val="00B050"/>
                </a:solidFill>
                <a:latin typeface="Comic Sans MS" pitchFamily="66" charset="0"/>
              </a:rPr>
              <a:t>а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4098" name="Picture 2" descr="C:\Users\Администратор\Desktop\фото потешки\IMG-20201202-WA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4758"/>
            <a:ext cx="3888432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C:\Users\%D0%90%D0%B4%D0%BC%D0%B8%D0%BD%D0%B8%D1%81%D1%82%D1%80%D0%B0%D1%82%D0%BE%D1%80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C:\Users\%D0%90%D0%B4%D0%BC%D0%B8%D0%BD%D0%B8%D1%81%D1%82%D1%80%D0%B0%D1%82%D0%BE%D1%80\Desktop\scale_120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C:\Users\Администратор\Desktop\istockphoto-477010914-1024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01208"/>
            <a:ext cx="1560513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4974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476326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52536" y="2060848"/>
            <a:ext cx="5167448" cy="20162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«Раз, два, три, четыре, пять.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Мы собрались поиграть.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В гости куколка пришла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И игрушки принесла».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620688"/>
            <a:ext cx="161935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Comic Sans MS" pitchFamily="66" charset="0"/>
              </a:rPr>
              <a:t>Игры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3074" name="Picture 2" descr="C:\Users\Администратор\Desktop\doll011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177976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фото потешки\IMG-20201202-WA004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5"/>
          <a:stretch/>
        </p:blipFill>
        <p:spPr bwMode="auto">
          <a:xfrm>
            <a:off x="4644008" y="1786508"/>
            <a:ext cx="4341089" cy="472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03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4974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131" cy="669792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0614" y="2412857"/>
            <a:ext cx="4932040" cy="18722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«Вот и вечер подошел,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Время расставаться.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Завтра снова детский сад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Дверь откроет для ребят».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5596" y="697818"/>
            <a:ext cx="555953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Comic Sans MS" pitchFamily="66" charset="0"/>
              </a:rPr>
              <a:t>Уход детей домой</a:t>
            </a:r>
            <a:endParaRPr lang="ru-RU" sz="4400" dirty="0"/>
          </a:p>
        </p:txBody>
      </p:sp>
      <p:pic>
        <p:nvPicPr>
          <p:cNvPr id="20482" name="Picture 2" descr="http://savepic.ru/698415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28" r="17524"/>
          <a:stretch/>
        </p:blipFill>
        <p:spPr bwMode="auto">
          <a:xfrm>
            <a:off x="7092280" y="4509120"/>
            <a:ext cx="1953290" cy="2143393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фото потешки\IMG-20201202-WA00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9706" b="36478"/>
          <a:stretch/>
        </p:blipFill>
        <p:spPr bwMode="auto">
          <a:xfrm>
            <a:off x="323528" y="1467259"/>
            <a:ext cx="4303504" cy="5185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CC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4974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2326" y="0"/>
            <a:ext cx="9476326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2269660"/>
            <a:ext cx="4914912" cy="266543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Миша хлопает в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ладошки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,</a:t>
            </a: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Он ребятам очень рад</a:t>
            </a: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Улыбаются матрешки,</a:t>
            </a: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С добрым утром говорят.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548680"/>
            <a:ext cx="686598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Comic Sans MS" pitchFamily="66" charset="0"/>
              </a:rPr>
              <a:t>Утренний  прием детей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4" name="Picture 2" descr="C:\Users\Администратор\Desktop\teddy-bear-brown-bear-stuffed-animals-cuddly-toys-clip-art-bea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100000" l="10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5" r="8566"/>
          <a:stretch/>
        </p:blipFill>
        <p:spPr bwMode="auto">
          <a:xfrm>
            <a:off x="7236296" y="5073830"/>
            <a:ext cx="1358207" cy="17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kisspng-matryoshka-doll-toy-gzhel-souvenir-5d2c90d11499d2.95430470156320174508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94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11" r="14909"/>
          <a:stretch/>
        </p:blipFill>
        <p:spPr bwMode="auto">
          <a:xfrm>
            <a:off x="4405837" y="5197632"/>
            <a:ext cx="1475934" cy="144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дминистратор\Desktop\фото потешки\IMG-20201202-WA00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600400" cy="4800533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4974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2235"/>
            <a:ext cx="9476326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75934" y="1916832"/>
            <a:ext cx="4914912" cy="22151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«Всех детей не сосчитать,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Раз, два , три, четыре, пять.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Дружно встали 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по-порядку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Детки делают зарядку».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57392"/>
            <a:ext cx="605646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Comic Sans MS" pitchFamily="66" charset="0"/>
              </a:rPr>
              <a:t>Утренняя гимнастика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10242" name="Picture 2" descr="http://skvorrf.hostfabrica.ru/wp-content/uploads/2015/07/zaryad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941168"/>
            <a:ext cx="2952328" cy="1652035"/>
          </a:xfrm>
          <a:prstGeom prst="rect">
            <a:avLst/>
          </a:prstGeom>
          <a:noFill/>
        </p:spPr>
      </p:pic>
      <p:pic>
        <p:nvPicPr>
          <p:cNvPr id="6146" name="Picture 2" descr="C:\Users\Администратор\Desktop\фото потешки\IMG-20201202-WA00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9" b="9263"/>
          <a:stretch/>
        </p:blipFill>
        <p:spPr bwMode="auto">
          <a:xfrm>
            <a:off x="4499992" y="2768895"/>
            <a:ext cx="4535624" cy="38243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CC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4974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6326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462809"/>
            <a:ext cx="3888432" cy="3244982"/>
          </a:xfrm>
        </p:spPr>
        <p:txBody>
          <a:bodyPr>
            <a:normAutofit fontScale="77500" lnSpcReduction="20000"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«</a:t>
            </a:r>
            <a:r>
              <a:rPr lang="ru-RU" sz="3400" dirty="0" smtClean="0">
                <a:solidFill>
                  <a:schemeClr val="tx1"/>
                </a:solidFill>
                <a:latin typeface="Comic Sans MS" pitchFamily="66" charset="0"/>
              </a:rPr>
              <a:t>Водичка</a:t>
            </a:r>
            <a:r>
              <a:rPr lang="ru-RU" sz="3400" dirty="0">
                <a:solidFill>
                  <a:schemeClr val="tx1"/>
                </a:solidFill>
                <a:latin typeface="Comic Sans MS" pitchFamily="66" charset="0"/>
              </a:rPr>
              <a:t>, водичка,</a:t>
            </a:r>
            <a:br>
              <a:rPr lang="ru-RU" sz="3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400" dirty="0">
                <a:solidFill>
                  <a:schemeClr val="tx1"/>
                </a:solidFill>
                <a:latin typeface="Comic Sans MS" pitchFamily="66" charset="0"/>
              </a:rPr>
              <a:t>Умой мое личико,</a:t>
            </a:r>
            <a:br>
              <a:rPr lang="ru-RU" sz="3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400" dirty="0">
                <a:solidFill>
                  <a:schemeClr val="tx1"/>
                </a:solidFill>
                <a:latin typeface="Comic Sans MS" pitchFamily="66" charset="0"/>
              </a:rPr>
              <a:t>Чтобы глазоньки блестели,</a:t>
            </a:r>
            <a:br>
              <a:rPr lang="ru-RU" sz="3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400" dirty="0">
                <a:solidFill>
                  <a:schemeClr val="tx1"/>
                </a:solidFill>
                <a:latin typeface="Comic Sans MS" pitchFamily="66" charset="0"/>
              </a:rPr>
              <a:t>Чтобы щечки краснели,</a:t>
            </a:r>
            <a:br>
              <a:rPr lang="ru-RU" sz="3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400" dirty="0">
                <a:solidFill>
                  <a:schemeClr val="tx1"/>
                </a:solidFill>
                <a:latin typeface="Comic Sans MS" pitchFamily="66" charset="0"/>
              </a:rPr>
              <a:t>Чтоб смеялся роток,</a:t>
            </a:r>
            <a:br>
              <a:rPr lang="ru-RU" sz="3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400" dirty="0">
                <a:solidFill>
                  <a:schemeClr val="tx1"/>
                </a:solidFill>
                <a:latin typeface="Comic Sans MS" pitchFamily="66" charset="0"/>
              </a:rPr>
              <a:t>Чтоб кусался </a:t>
            </a:r>
            <a:r>
              <a:rPr lang="ru-RU" sz="3400" dirty="0" smtClean="0">
                <a:solidFill>
                  <a:schemeClr val="tx1"/>
                </a:solidFill>
                <a:latin typeface="Comic Sans MS" pitchFamily="66" charset="0"/>
              </a:rPr>
              <a:t>зубок».</a:t>
            </a:r>
            <a:endParaRPr lang="ru-RU" sz="3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2239" y="620688"/>
            <a:ext cx="6139822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Культурно-гигиенические</a:t>
            </a:r>
          </a:p>
          <a:p>
            <a:pPr algn="ctr"/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 процедуры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3074" name="Picture 2" descr="C:\Users\Администратор\Desktop\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25144"/>
            <a:ext cx="1340171" cy="201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дминистратор\Desktop\фото потешки\IMG-20201202-WA00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959948" cy="4807258"/>
          </a:xfrm>
          <a:prstGeom prst="ellipse">
            <a:avLst/>
          </a:prstGeom>
          <a:ln w="38100" cap="rnd">
            <a:solidFill>
              <a:srgbClr val="00CC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4974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388" y="0"/>
            <a:ext cx="9476326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9957" y="620688"/>
            <a:ext cx="6139822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Культурно-гигиенические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 процедуры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443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111111"/>
                </a:solidFill>
                <a:latin typeface="Comic Sans MS" pitchFamily="66" charset="0"/>
              </a:rPr>
              <a:t>Полотенчико попросим</a:t>
            </a:r>
          </a:p>
          <a:p>
            <a:pPr algn="ctr"/>
            <a:r>
              <a:rPr lang="ru-RU" dirty="0">
                <a:solidFill>
                  <a:srgbClr val="111111"/>
                </a:solidFill>
                <a:latin typeface="Comic Sans MS" pitchFamily="66" charset="0"/>
              </a:rPr>
              <a:t>С нами в прятки поиграть.</a:t>
            </a:r>
          </a:p>
          <a:p>
            <a:pPr algn="ctr"/>
            <a:r>
              <a:rPr lang="ru-RU" dirty="0">
                <a:solidFill>
                  <a:srgbClr val="111111"/>
                </a:solidFill>
                <a:latin typeface="Comic Sans MS" pitchFamily="66" charset="0"/>
              </a:rPr>
              <a:t>Прячьте глазки, прячьте носик.</a:t>
            </a:r>
          </a:p>
          <a:p>
            <a:pPr algn="ctr"/>
            <a:r>
              <a:rPr lang="ru-RU" dirty="0">
                <a:solidFill>
                  <a:srgbClr val="111111"/>
                </a:solidFill>
                <a:latin typeface="Comic Sans MS" pitchFamily="66" charset="0"/>
              </a:rPr>
              <a:t>Где ребятки? Не видать!</a:t>
            </a:r>
          </a:p>
          <a:p>
            <a:pPr algn="ctr"/>
            <a:r>
              <a:rPr lang="ru-RU" dirty="0">
                <a:solidFill>
                  <a:srgbClr val="111111"/>
                </a:solidFill>
                <a:latin typeface="Comic Sans MS" pitchFamily="66" charset="0"/>
              </a:rPr>
              <a:t>Будем, будем полотенцем</a:t>
            </a:r>
          </a:p>
          <a:p>
            <a:pPr algn="ctr"/>
            <a:r>
              <a:rPr lang="ru-RU" dirty="0">
                <a:solidFill>
                  <a:srgbClr val="111111"/>
                </a:solidFill>
                <a:latin typeface="Comic Sans MS" pitchFamily="66" charset="0"/>
              </a:rPr>
              <a:t>Наши щёчки вытирать!</a:t>
            </a:r>
          </a:p>
          <a:p>
            <a:pPr algn="ctr"/>
            <a:r>
              <a:rPr lang="ru-RU" dirty="0">
                <a:solidFill>
                  <a:srgbClr val="111111"/>
                </a:solidFill>
                <a:latin typeface="Comic Sans MS" pitchFamily="66" charset="0"/>
              </a:rPr>
              <a:t>И с ладошек маленьких</a:t>
            </a:r>
          </a:p>
          <a:p>
            <a:pPr algn="ctr"/>
            <a:r>
              <a:rPr lang="ru-RU" dirty="0">
                <a:solidFill>
                  <a:srgbClr val="111111"/>
                </a:solidFill>
                <a:latin typeface="Comic Sans MS" pitchFamily="66" charset="0"/>
              </a:rPr>
              <a:t>Вытрем капли-капельки.</a:t>
            </a:r>
          </a:p>
          <a:p>
            <a:pPr algn="ctr"/>
            <a:r>
              <a:rPr lang="ru-RU" dirty="0">
                <a:solidFill>
                  <a:srgbClr val="111111"/>
                </a:solidFill>
                <a:latin typeface="Comic Sans MS" pitchFamily="66" charset="0"/>
              </a:rPr>
              <a:t>Вот и кончилась игра.</a:t>
            </a:r>
          </a:p>
          <a:p>
            <a:pPr algn="ctr"/>
            <a:r>
              <a:rPr lang="ru-RU" dirty="0">
                <a:solidFill>
                  <a:srgbClr val="111111"/>
                </a:solidFill>
                <a:latin typeface="Comic Sans MS" pitchFamily="66" charset="0"/>
              </a:rPr>
              <a:t>Вы сухие, детки? - Да!</a:t>
            </a:r>
            <a:endParaRPr lang="ru-RU" b="0" i="0" dirty="0">
              <a:solidFill>
                <a:srgbClr val="111111"/>
              </a:solidFill>
              <a:effectLst/>
              <a:latin typeface="Comic Sans MS" pitchFamily="66" charset="0"/>
            </a:endParaRPr>
          </a:p>
        </p:txBody>
      </p:sp>
      <p:pic>
        <p:nvPicPr>
          <p:cNvPr id="2050" name="Picture 2" descr="C:\Users\Администратор\Desktop\hello_html_1affec28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9146" y1="34052" x2="59146" y2="34052"/>
                        <a14:foregroundMark x1="68902" y1="31466" x2="68902" y2="31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5626"/>
            <a:ext cx="1763688" cy="249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Администратор\Desktop\фото потешки\IMG-20201202-WA005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4" b="7421"/>
          <a:stretch/>
        </p:blipFill>
        <p:spPr bwMode="auto">
          <a:xfrm>
            <a:off x="4860032" y="2641138"/>
            <a:ext cx="4177051" cy="4000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4974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4" y="1778"/>
            <a:ext cx="9476326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2060848"/>
            <a:ext cx="5167448" cy="2016224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>
                <a:solidFill>
                  <a:schemeClr val="tx1"/>
                </a:solidFill>
                <a:latin typeface="Comic Sans MS" pitchFamily="66" charset="0"/>
              </a:rPr>
              <a:t>Вот и </a:t>
            </a:r>
            <a:r>
              <a:rPr lang="ru-RU" sz="3800" dirty="0" smtClean="0">
                <a:solidFill>
                  <a:schemeClr val="tx1"/>
                </a:solidFill>
                <a:latin typeface="Comic Sans MS" pitchFamily="66" charset="0"/>
              </a:rPr>
              <a:t>завтрак </a:t>
            </a:r>
            <a:r>
              <a:rPr lang="ru-RU" sz="3800" dirty="0">
                <a:solidFill>
                  <a:schemeClr val="tx1"/>
                </a:solidFill>
                <a:latin typeface="Comic Sans MS" pitchFamily="66" charset="0"/>
              </a:rPr>
              <a:t>подошел,</a:t>
            </a:r>
          </a:p>
          <a:p>
            <a:r>
              <a:rPr lang="ru-RU" sz="3800" dirty="0">
                <a:solidFill>
                  <a:schemeClr val="tx1"/>
                </a:solidFill>
                <a:latin typeface="Comic Sans MS" pitchFamily="66" charset="0"/>
              </a:rPr>
              <a:t>Сели дети все за стол.</a:t>
            </a:r>
          </a:p>
          <a:p>
            <a:r>
              <a:rPr lang="ru-RU" sz="3800" dirty="0">
                <a:solidFill>
                  <a:schemeClr val="tx1"/>
                </a:solidFill>
                <a:latin typeface="Comic Sans MS" pitchFamily="66" charset="0"/>
              </a:rPr>
              <a:t>Чтобы не было беды,</a:t>
            </a:r>
          </a:p>
          <a:p>
            <a:r>
              <a:rPr lang="ru-RU" sz="3800" dirty="0">
                <a:solidFill>
                  <a:schemeClr val="tx1"/>
                </a:solidFill>
                <a:latin typeface="Comic Sans MS" pitchFamily="66" charset="0"/>
              </a:rPr>
              <a:t>Вспомним правила еды:</a:t>
            </a:r>
          </a:p>
          <a:p>
            <a:r>
              <a:rPr lang="ru-RU" sz="3800" dirty="0">
                <a:solidFill>
                  <a:schemeClr val="tx1"/>
                </a:solidFill>
                <a:latin typeface="Comic Sans MS" pitchFamily="66" charset="0"/>
              </a:rPr>
              <a:t>Наши ноги не стучат,</a:t>
            </a:r>
          </a:p>
          <a:p>
            <a:r>
              <a:rPr lang="ru-RU" sz="3800" dirty="0">
                <a:solidFill>
                  <a:schemeClr val="tx1"/>
                </a:solidFill>
                <a:latin typeface="Comic Sans MS" pitchFamily="66" charset="0"/>
              </a:rPr>
              <a:t>Наши язычки молчат</a:t>
            </a:r>
            <a:r>
              <a:rPr lang="ru-RU" sz="2400" dirty="0"/>
              <a:t>.</a:t>
            </a:r>
          </a:p>
          <a:p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779031"/>
            <a:ext cx="209063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Завтрак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5123" name="Picture 3" descr="C:\Users\Администратор\Desktop\hello_html_41a58997_5c11538ee9e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29" y="4378482"/>
            <a:ext cx="2639943" cy="229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истратор\Desktop\фото потешки\IMG-20201202-WA007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1"/>
          <a:stretch/>
        </p:blipFill>
        <p:spPr bwMode="auto">
          <a:xfrm>
            <a:off x="251520" y="779030"/>
            <a:ext cx="5226304" cy="545828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CC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4974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0054" y="1778"/>
            <a:ext cx="9476326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5167448" cy="2592288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>
                <a:solidFill>
                  <a:schemeClr val="tx1"/>
                </a:solidFill>
                <a:latin typeface="Comic Sans MS" pitchFamily="66" charset="0"/>
              </a:rPr>
              <a:t>Тушки-</a:t>
            </a:r>
            <a:r>
              <a:rPr lang="ru-RU" sz="3600" dirty="0" err="1">
                <a:solidFill>
                  <a:schemeClr val="tx1"/>
                </a:solidFill>
                <a:latin typeface="Comic Sans MS" pitchFamily="66" charset="0"/>
              </a:rPr>
              <a:t>татушки</a:t>
            </a:r>
            <a:r>
              <a:rPr lang="ru-RU" sz="3600" dirty="0">
                <a:solidFill>
                  <a:schemeClr val="tx1"/>
                </a:solidFill>
                <a:latin typeface="Comic Sans MS" pitchFamily="66" charset="0"/>
              </a:rPr>
              <a:t>, соберем игрушки</a:t>
            </a:r>
          </a:p>
          <a:p>
            <a:r>
              <a:rPr lang="ru-RU" sz="3600" dirty="0">
                <a:solidFill>
                  <a:schemeClr val="tx1"/>
                </a:solidFill>
                <a:latin typeface="Comic Sans MS" pitchFamily="66" charset="0"/>
              </a:rPr>
              <a:t>Сядем мы с тобой рядком</a:t>
            </a:r>
          </a:p>
          <a:p>
            <a:r>
              <a:rPr lang="ru-RU" sz="3600" dirty="0">
                <a:solidFill>
                  <a:schemeClr val="tx1"/>
                </a:solidFill>
                <a:latin typeface="Comic Sans MS" pitchFamily="66" charset="0"/>
              </a:rPr>
              <a:t>Да поговорим </a:t>
            </a:r>
            <a:r>
              <a:rPr lang="ru-RU" sz="3600" dirty="0" smtClean="0">
                <a:solidFill>
                  <a:schemeClr val="tx1"/>
                </a:solidFill>
                <a:latin typeface="Comic Sans MS" pitchFamily="66" charset="0"/>
              </a:rPr>
              <a:t>ладком.</a:t>
            </a:r>
            <a:endParaRPr lang="ru-RU" sz="36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Comic Sans MS" pitchFamily="66" charset="0"/>
              </a:rPr>
              <a:t>Тушки-</a:t>
            </a:r>
            <a:r>
              <a:rPr lang="ru-RU" sz="3600" dirty="0" err="1">
                <a:solidFill>
                  <a:schemeClr val="tx1"/>
                </a:solidFill>
                <a:latin typeface="Comic Sans MS" pitchFamily="66" charset="0"/>
              </a:rPr>
              <a:t>татушки</a:t>
            </a:r>
            <a:r>
              <a:rPr lang="ru-RU" sz="3600" dirty="0">
                <a:solidFill>
                  <a:schemeClr val="tx1"/>
                </a:solidFill>
                <a:latin typeface="Comic Sans MS" pitchFamily="66" charset="0"/>
              </a:rPr>
              <a:t>, соберем игрушки</a:t>
            </a:r>
          </a:p>
          <a:p>
            <a:r>
              <a:rPr lang="ru-RU" sz="3600" dirty="0">
                <a:solidFill>
                  <a:schemeClr val="tx1"/>
                </a:solidFill>
                <a:latin typeface="Comic Sans MS" pitchFamily="66" charset="0"/>
              </a:rPr>
              <a:t>И лениться </a:t>
            </a:r>
            <a:r>
              <a:rPr lang="ru-RU" sz="3600" dirty="0" smtClean="0">
                <a:solidFill>
                  <a:schemeClr val="tx1"/>
                </a:solidFill>
                <a:latin typeface="Comic Sans MS" pitchFamily="66" charset="0"/>
              </a:rPr>
              <a:t>мы не станем</a:t>
            </a:r>
            <a:r>
              <a:rPr lang="ru-RU" sz="3600" dirty="0">
                <a:solidFill>
                  <a:schemeClr val="tx1"/>
                </a:solidFill>
                <a:latin typeface="Comic Sans MS" pitchFamily="66" charset="0"/>
              </a:rPr>
              <a:t>,</a:t>
            </a:r>
          </a:p>
          <a:p>
            <a:r>
              <a:rPr lang="ru-RU" sz="3600" dirty="0">
                <a:solidFill>
                  <a:schemeClr val="tx1"/>
                </a:solidFill>
                <a:latin typeface="Comic Sans MS" pitchFamily="66" charset="0"/>
              </a:rPr>
              <a:t>Уберем и </a:t>
            </a:r>
            <a:r>
              <a:rPr lang="ru-RU" sz="3600" smtClean="0">
                <a:solidFill>
                  <a:schemeClr val="tx1"/>
                </a:solidFill>
                <a:latin typeface="Comic Sans MS" pitchFamily="66" charset="0"/>
              </a:rPr>
              <a:t>клеить </a:t>
            </a:r>
            <a:r>
              <a:rPr lang="ru-RU" sz="3600" smtClean="0">
                <a:solidFill>
                  <a:schemeClr val="tx1"/>
                </a:solidFill>
                <a:latin typeface="Comic Sans MS" pitchFamily="66" charset="0"/>
              </a:rPr>
              <a:t>сядем.</a:t>
            </a:r>
            <a:endParaRPr lang="ru-RU" sz="36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764704"/>
            <a:ext cx="7430240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Непосредственно-образовательная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деятельность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1027" name="Picture 3" descr="C:\Users\Администратор\Desktop\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1168"/>
            <a:ext cx="2400920" cy="13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Администратор\Desktop\фото потешки\IMG-20201202-WA00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3489852" cy="4653136"/>
          </a:xfrm>
          <a:prstGeom prst="rect">
            <a:avLst/>
          </a:prstGeom>
          <a:ln w="38100" cap="sq">
            <a:solidFill>
              <a:srgbClr val="00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4974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6326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1844824"/>
            <a:ext cx="4914912" cy="352923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«Раз, два, три , четыре, пять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Собираемся гулять.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Завязали Катеньки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Шарфик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полосатенький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Наденем на ножки</a:t>
            </a: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Валенки – сапожки.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И пойдем скорей гулять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Прыгать ,бегать и скакать».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070" y="404664"/>
            <a:ext cx="699101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Comic Sans MS" pitchFamily="66" charset="0"/>
              </a:rPr>
              <a:t>Подготовка к прогулке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9218" name="Picture 2" descr="C:\Users\Администратор\Desktop\фото потешки\IMG-20201202-WA00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1"/>
          <a:stretch/>
        </p:blipFill>
        <p:spPr bwMode="auto">
          <a:xfrm>
            <a:off x="179511" y="1844824"/>
            <a:ext cx="4110755" cy="4868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истратор\Desktop\twin-29847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" b="100000" l="500" r="100000">
                        <a14:foregroundMark x1="20625" y1="9599" x2="30875" y2="76934"/>
                        <a14:foregroundMark x1="12500" y1="86246" x2="8250" y2="95559"/>
                        <a14:foregroundMark x1="35125" y1="92837" x2="35125" y2="92837"/>
                        <a14:foregroundMark x1="33375" y1="91547" x2="34750" y2="97278"/>
                        <a14:foregroundMark x1="42625" y1="84670" x2="47125" y2="93553"/>
                        <a14:foregroundMark x1="78250" y1="52292" x2="55000" y2="81089"/>
                        <a14:foregroundMark x1="73750" y1="68052" x2="82250" y2="83524"/>
                        <a14:foregroundMark x1="19875" y1="46132" x2="12125" y2="55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96436"/>
            <a:ext cx="1763688" cy="153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4974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476326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98701"/>
            <a:ext cx="4914912" cy="185036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Сходим на лужок,</a:t>
            </a:r>
            <a:br>
              <a:rPr lang="ru-RU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Цветов соберём,</a:t>
            </a:r>
            <a:br>
              <a:rPr lang="ru-RU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На травке поваляемся,</a:t>
            </a:r>
            <a:br>
              <a:rPr lang="ru-RU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Природой восхищаемся</a:t>
            </a:r>
            <a:r>
              <a:rPr lang="ru-RU" sz="2400" dirty="0"/>
              <a:t>!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548680"/>
            <a:ext cx="286809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Comic Sans MS" pitchFamily="66" charset="0"/>
              </a:rPr>
              <a:t>Прогулка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13314" name="Picture 2" descr="http://decoupage.in.ua/uploads/users/3/photos/1741/normal_Y9o076Xep3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77072"/>
            <a:ext cx="2286651" cy="2682894"/>
          </a:xfrm>
          <a:prstGeom prst="rect">
            <a:avLst/>
          </a:prstGeom>
          <a:noFill/>
        </p:spPr>
      </p:pic>
      <p:pic>
        <p:nvPicPr>
          <p:cNvPr id="4101" name="Picture 5" descr="http://baranovaep.a2b2.ru/storage/images/person/144294/info_photo/16489_preview_20200719_12020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1800200" cy="26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baranovaep.a2b2.ru/storage/images/person/144294/info_photo/16488_preview_20200719_11595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06850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4326" y="4437112"/>
            <a:ext cx="4572000" cy="15204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Знаю я, что иногда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С неба капает вода.</a:t>
            </a:r>
          </a:p>
          <a:p>
            <a:pPr lvl="0" algn="ctr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Чтобы мне не намочиться,</a:t>
            </a:r>
          </a:p>
          <a:p>
            <a:pPr lvl="0" algn="ctr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Мамин зонтик пригодится</a:t>
            </a:r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ru-RU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1adf6-dde6360b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0001adf6-dde6360b</Template>
  <TotalTime>252</TotalTime>
  <Words>386</Words>
  <Application>Microsoft Office PowerPoint</Application>
  <PresentationFormat>Экран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0001adf6-dde6360b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Пользователь</cp:lastModifiedBy>
  <cp:revision>25</cp:revision>
  <dcterms:created xsi:type="dcterms:W3CDTF">2020-12-02T12:36:15Z</dcterms:created>
  <dcterms:modified xsi:type="dcterms:W3CDTF">2020-12-03T10:33:59Z</dcterms:modified>
</cp:coreProperties>
</file>